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</p:sldMasterIdLst>
  <p:notesMasterIdLst>
    <p:notesMasterId r:id="rId17"/>
  </p:notesMasterIdLst>
  <p:handoutMasterIdLst>
    <p:handoutMasterId r:id="rId18"/>
  </p:handoutMasterIdLst>
  <p:sldIdLst>
    <p:sldId id="281" r:id="rId3"/>
    <p:sldId id="307" r:id="rId4"/>
    <p:sldId id="334" r:id="rId5"/>
    <p:sldId id="365" r:id="rId6"/>
    <p:sldId id="364" r:id="rId7"/>
    <p:sldId id="317" r:id="rId8"/>
    <p:sldId id="344" r:id="rId9"/>
    <p:sldId id="347" r:id="rId10"/>
    <p:sldId id="349" r:id="rId11"/>
    <p:sldId id="363" r:id="rId12"/>
    <p:sldId id="360" r:id="rId13"/>
    <p:sldId id="362" r:id="rId14"/>
    <p:sldId id="352" r:id="rId15"/>
    <p:sldId id="32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 userDrawn="1">
          <p15:clr>
            <a:srgbClr val="A4A3A4"/>
          </p15:clr>
        </p15:guide>
        <p15:guide id="2" pos="768" userDrawn="1">
          <p15:clr>
            <a:srgbClr val="A4A3A4"/>
          </p15:clr>
        </p15:guide>
        <p15:guide id="3" pos="567" userDrawn="1">
          <p15:clr>
            <a:srgbClr val="A4A3A4"/>
          </p15:clr>
        </p15:guide>
        <p15:guide id="4" pos="710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64" userDrawn="1">
          <p15:clr>
            <a:srgbClr val="A4A3A4"/>
          </p15:clr>
        </p15:guide>
        <p15:guide id="7" pos="7009" userDrawn="1">
          <p15:clr>
            <a:srgbClr val="A4A3A4"/>
          </p15:clr>
        </p15:guide>
        <p15:guide id="8" pos="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B1B"/>
    <a:srgbClr val="000000"/>
    <a:srgbClr val="AD1B2C"/>
    <a:srgbClr val="E4002B"/>
    <a:srgbClr val="E4BBBC"/>
    <a:srgbClr val="0EA44E"/>
    <a:srgbClr val="353635"/>
    <a:srgbClr val="FFEEFF"/>
    <a:srgbClr val="809699"/>
    <a:srgbClr val="EF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84551"/>
  </p:normalViewPr>
  <p:slideViewPr>
    <p:cSldViewPr snapToGrid="0" snapToObjects="1">
      <p:cViewPr varScale="1">
        <p:scale>
          <a:sx n="102" d="100"/>
          <a:sy n="102" d="100"/>
        </p:scale>
        <p:origin x="270" y="102"/>
      </p:cViewPr>
      <p:guideLst>
        <p:guide orient="horz" pos="431"/>
        <p:guide pos="768"/>
        <p:guide pos="567"/>
        <p:guide pos="7105"/>
        <p:guide pos="3840"/>
        <p:guide pos="1064"/>
        <p:guide pos="7009"/>
        <p:guide pos="6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598F-17D2-424F-A0CB-073B77B48532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B707-51E8-8B4D-A85A-26F701FE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48C2-9BB6-2746-B804-80E7D6E1D6D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2152-C417-F14B-BA2A-B28B3861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0030-0EA8-4DAD-B9A5-2342AF23B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21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2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43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7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31B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363683"/>
            <a:ext cx="9466589" cy="1339522"/>
          </a:xfrm>
          <a:prstGeom prst="rect">
            <a:avLst/>
          </a:prstGeom>
        </p:spPr>
      </p:pic>
      <p:pic>
        <p:nvPicPr>
          <p:cNvPr id="7" name="Picture 2" descr="E:\Image\New folder\Rice\DSC00810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24871" t="897" r="55509" b="111"/>
          <a:stretch/>
        </p:blipFill>
        <p:spPr bwMode="auto">
          <a:xfrm>
            <a:off x="10104120" y="-7620"/>
            <a:ext cx="2087880" cy="686439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 userDrawn="1"/>
        </p:nvSpPr>
        <p:spPr>
          <a:xfrm>
            <a:off x="9747146" y="-1225"/>
            <a:ext cx="356974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62566" y="1609345"/>
            <a:ext cx="10217151" cy="4551363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92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567" y="1669421"/>
            <a:ext cx="4821237" cy="43687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69421"/>
            <a:ext cx="4828117" cy="4368799"/>
          </a:xfrm>
        </p:spPr>
        <p:txBody>
          <a:bodyPr/>
          <a:lstStyle>
            <a:lvl1pPr>
              <a:defRPr sz="1900">
                <a:solidFill>
                  <a:srgbClr val="B31B1B"/>
                </a:solidFill>
              </a:defRPr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62567" y="6444477"/>
            <a:ext cx="2714954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371445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– 2 Column w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566" y="2476502"/>
            <a:ext cx="4821236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476502"/>
            <a:ext cx="4828117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062566" y="1676400"/>
            <a:ext cx="4821236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99200" y="1676400"/>
            <a:ext cx="4828117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36544" y="3244334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6F5D38-D130-4BA4-87D9-7CEDDF2B0AC4}" type="slidenum">
              <a:rPr lang="en-US" sz="1800" b="1" smtClean="0"/>
              <a:pPr/>
              <a:t>‹#›</a:t>
            </a:fld>
            <a:r>
              <a:rPr lang="en-US" sz="1800" b="1" dirty="0"/>
              <a:t>  SRI Bangladesh  July 2019</a:t>
            </a:r>
          </a:p>
        </p:txBody>
      </p:sp>
    </p:spTree>
    <p:extLst>
      <p:ext uri="{BB962C8B-B14F-4D97-AF65-F5344CB8AC3E}">
        <p14:creationId xmlns:p14="http://schemas.microsoft.com/office/powerpoint/2010/main" val="64300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17151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9" y="1948620"/>
            <a:ext cx="5035035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B31B1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09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1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062566" y="1682750"/>
            <a:ext cx="4821236" cy="43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99200" y="1682750"/>
            <a:ext cx="4828117" cy="43688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7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2567" y="6444477"/>
            <a:ext cx="236573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SRI Bangladesh  May 2019</a:t>
            </a:r>
          </a:p>
        </p:txBody>
      </p:sp>
    </p:spTree>
    <p:extLst>
      <p:ext uri="{BB962C8B-B14F-4D97-AF65-F5344CB8AC3E}">
        <p14:creationId xmlns:p14="http://schemas.microsoft.com/office/powerpoint/2010/main" val="216713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9934" y="6356351"/>
            <a:ext cx="10460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3"/>
            <a:ext cx="5351463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8" y="2032000"/>
            <a:ext cx="5351461" cy="3810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72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wLea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2567" y="1981200"/>
            <a:ext cx="5197525" cy="2921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2567" y="684214"/>
            <a:ext cx="5197525" cy="90963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79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6/11/2020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62566" y="6444477"/>
            <a:ext cx="3110849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96541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0" r="36889"/>
          <a:stretch/>
        </p:blipFill>
        <p:spPr>
          <a:xfrm>
            <a:off x="10422591" y="0"/>
            <a:ext cx="17694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31B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0414000" y="0"/>
            <a:ext cx="342900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330609" y="2597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363683"/>
            <a:ext cx="9466589" cy="13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5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6/11/2020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62567" y="6444477"/>
            <a:ext cx="2510192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July 2019</a:t>
            </a:r>
          </a:p>
        </p:txBody>
      </p:sp>
    </p:spTree>
    <p:extLst>
      <p:ext uri="{BB962C8B-B14F-4D97-AF65-F5344CB8AC3E}">
        <p14:creationId xmlns:p14="http://schemas.microsoft.com/office/powerpoint/2010/main" val="267825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6/11/2020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62566" y="6444477"/>
            <a:ext cx="281988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378803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6/11/2020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091362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1254" y="1441450"/>
            <a:ext cx="10226124" cy="34734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600">
                <a:solidFill>
                  <a:srgbClr val="B31B1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9934" y="6356351"/>
            <a:ext cx="10460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3"/>
            <a:ext cx="5351463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8" y="2032000"/>
            <a:ext cx="5351461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B31B1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62567" y="6444477"/>
            <a:ext cx="2894836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01832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17151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9" y="1948620"/>
            <a:ext cx="5035035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B31B1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6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9918" y="2400300"/>
            <a:ext cx="4878917" cy="1701800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rgbClr val="B31B1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5454298"/>
            <a:ext cx="7637316" cy="1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31B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9" y="509155"/>
            <a:ext cx="9466589" cy="13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6" y="1609091"/>
            <a:ext cx="10226124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99585" y="6444340"/>
            <a:ext cx="5553169" cy="268187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1FD7D614-8CFA-FA48-A827-2A2253F88F50}" type="slidenum">
              <a:rPr lang="en-US" sz="1050" b="1" smtClean="0">
                <a:solidFill>
                  <a:srgbClr val="B31B1B"/>
                </a:solidFill>
              </a:rPr>
              <a:t>‹#›</a:t>
            </a:fld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B31B1B"/>
                </a:solidFill>
              </a:rPr>
              <a:t>Dyson   |   College of Agriculture and Life Sciences   |   C</a:t>
            </a:r>
            <a:r>
              <a:rPr lang="en-US" sz="800" b="1" dirty="0">
                <a:solidFill>
                  <a:srgbClr val="B31B1B"/>
                </a:solidFill>
              </a:rPr>
              <a:t>ornell SC Johnson College</a:t>
            </a:r>
            <a:r>
              <a:rPr lang="en-US" sz="800" b="1" baseline="0" dirty="0">
                <a:solidFill>
                  <a:srgbClr val="B31B1B"/>
                </a:solidFill>
              </a:rPr>
              <a:t> of</a:t>
            </a:r>
            <a:r>
              <a:rPr lang="en-US" sz="800" b="1" dirty="0">
                <a:solidFill>
                  <a:srgbClr val="B31B1B"/>
                </a:solidFill>
              </a:rPr>
              <a:t> Business</a:t>
            </a:r>
            <a:r>
              <a:rPr lang="en-US" sz="800" b="1" baseline="0" dirty="0">
                <a:solidFill>
                  <a:srgbClr val="B31B1B"/>
                </a:solidFill>
              </a:rPr>
              <a:t> </a:t>
            </a:r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3" r:id="rId2"/>
    <p:sldLayoutId id="2147483666" r:id="rId3"/>
    <p:sldLayoutId id="2147483664" r:id="rId4"/>
    <p:sldLayoutId id="2147483701" r:id="rId5"/>
    <p:sldLayoutId id="2147483690" r:id="rId6"/>
    <p:sldLayoutId id="2147483661" r:id="rId7"/>
    <p:sldLayoutId id="214748369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B31B1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B31B1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B31B1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B31B1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99585" y="6444340"/>
            <a:ext cx="5542779" cy="268188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7" y="1609091"/>
            <a:ext cx="10226125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70345428-DA33-F545-865B-00EB7D730DA9}" type="slidenum">
              <a:rPr lang="en-US" sz="1050" b="1" smtClean="0">
                <a:solidFill>
                  <a:srgbClr val="B31B1B"/>
                </a:solidFill>
              </a:rPr>
              <a:t>‹#›</a:t>
            </a:fld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B31B1B"/>
                </a:solidFill>
              </a:rPr>
              <a:t>Dyson   |   College of Agriculture and Life Sciences   |   C</a:t>
            </a:r>
            <a:r>
              <a:rPr lang="en-US" sz="800" b="1" dirty="0">
                <a:solidFill>
                  <a:srgbClr val="B31B1B"/>
                </a:solidFill>
              </a:rPr>
              <a:t>ornell SC Johnson College</a:t>
            </a:r>
            <a:r>
              <a:rPr lang="en-US" sz="800" b="1" baseline="0" dirty="0">
                <a:solidFill>
                  <a:srgbClr val="B31B1B"/>
                </a:solidFill>
              </a:rPr>
              <a:t> of</a:t>
            </a:r>
            <a:r>
              <a:rPr lang="en-US" sz="800" b="1" dirty="0">
                <a:solidFill>
                  <a:srgbClr val="B31B1B"/>
                </a:solidFill>
              </a:rPr>
              <a:t> Business</a:t>
            </a:r>
            <a:r>
              <a:rPr lang="en-US" sz="800" b="1" baseline="0" dirty="0">
                <a:solidFill>
                  <a:srgbClr val="B31B1B"/>
                </a:solidFill>
              </a:rPr>
              <a:t> </a:t>
            </a:r>
            <a:endParaRPr lang="en-US" sz="800" b="0" dirty="0">
              <a:solidFill>
                <a:srgbClr val="B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83" r:id="rId3"/>
    <p:sldLayoutId id="2147483685" r:id="rId4"/>
    <p:sldLayoutId id="2147483702" r:id="rId5"/>
    <p:sldLayoutId id="2147483691" r:id="rId6"/>
    <p:sldLayoutId id="2147483688" r:id="rId7"/>
    <p:sldLayoutId id="2147483694" r:id="rId8"/>
    <p:sldLayoutId id="2147483703" r:id="rId9"/>
    <p:sldLayoutId id="2147483686" r:id="rId10"/>
    <p:sldLayoutId id="2147483706" r:id="rId11"/>
    <p:sldLayoutId id="2147483709" r:id="rId12"/>
    <p:sldLayoutId id="2147483707" r:id="rId13"/>
    <p:sldLayoutId id="2147483708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B31B1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B31B1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B31B1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B31B1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47" y="2312323"/>
            <a:ext cx="8894809" cy="1298575"/>
          </a:xfrm>
        </p:spPr>
        <p:txBody>
          <a:bodyPr>
            <a:noAutofit/>
          </a:bodyPr>
          <a:lstStyle/>
          <a:p>
            <a:r>
              <a:rPr lang="en-US" sz="2400" b="1" dirty="0"/>
              <a:t>Experimental Evidence on Adoption and Impact of the System of Rice Intensification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46" y="4010309"/>
            <a:ext cx="8982635" cy="19512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900" dirty="0"/>
              <a:t>Christopher B.  Barrett (Cornell), </a:t>
            </a:r>
            <a:r>
              <a:rPr lang="en-US" sz="1900" dirty="0" err="1"/>
              <a:t>Asad</a:t>
            </a:r>
            <a:r>
              <a:rPr lang="en-US" sz="1900" dirty="0"/>
              <a:t> Islam (Monash), Abdul Malek (Tsukuba),  Deb Pakrashi (IIT Kanpur), and Ummul Ruthbah (Monash)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NEUDC 2020 @ Dartmouth</a:t>
            </a:r>
          </a:p>
          <a:p>
            <a:r>
              <a:rPr lang="en-US" sz="1900" dirty="0"/>
              <a:t>November 7, 2020</a:t>
            </a:r>
          </a:p>
        </p:txBody>
      </p:sp>
    </p:spTree>
    <p:extLst>
      <p:ext uri="{BB962C8B-B14F-4D97-AF65-F5344CB8AC3E}">
        <p14:creationId xmlns:p14="http://schemas.microsoft.com/office/powerpoint/2010/main" val="139023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Any GE effects?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6" y="742768"/>
            <a:ext cx="1055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One might naturally worry about general equilibrium impacts on labor and/or rice markets.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No wage rate effects. No sig rice price effects (and, if any, appear negative, reinforcing results).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(N=182 villages)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0EADB-229D-42CD-A641-3CFCF98741B2}"/>
              </a:ext>
            </a:extLst>
          </p:cNvPr>
          <p:cNvSpPr txBox="1"/>
          <p:nvPr/>
        </p:nvSpPr>
        <p:spPr>
          <a:xfrm>
            <a:off x="1062566" y="6444477"/>
            <a:ext cx="277491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10</a:t>
            </a:fld>
            <a:r>
              <a:rPr lang="en-US" sz="1200" b="1" dirty="0"/>
              <a:t>  SRI Bangladesh  March 2020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0BE68-1B19-4646-8A3D-44F2002EF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97431"/>
              </p:ext>
            </p:extLst>
          </p:nvPr>
        </p:nvGraphicFramePr>
        <p:xfrm>
          <a:off x="2721204" y="2624153"/>
          <a:ext cx="6749592" cy="2382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7984">
                  <a:extLst>
                    <a:ext uri="{9D8B030D-6E8A-4147-A177-3AD203B41FA5}">
                      <a16:colId xmlns:a16="http://schemas.microsoft.com/office/drawing/2014/main" val="1619092164"/>
                    </a:ext>
                  </a:extLst>
                </a:gridCol>
                <a:gridCol w="2017424">
                  <a:extLst>
                    <a:ext uri="{9D8B030D-6E8A-4147-A177-3AD203B41FA5}">
                      <a16:colId xmlns:a16="http://schemas.microsoft.com/office/drawing/2014/main" val="3443468921"/>
                    </a:ext>
                  </a:extLst>
                </a:gridCol>
                <a:gridCol w="1794184">
                  <a:extLst>
                    <a:ext uri="{9D8B030D-6E8A-4147-A177-3AD203B41FA5}">
                      <a16:colId xmlns:a16="http://schemas.microsoft.com/office/drawing/2014/main" val="3687064278"/>
                    </a:ext>
                  </a:extLst>
                </a:gridCol>
              </a:tblGrid>
              <a:tr h="2814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wage rate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rice price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925772"/>
                  </a:ext>
                </a:extLst>
              </a:tr>
              <a:tr h="5835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Fraction sample trained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-17.08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-1.09*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8203409"/>
                  </a:ext>
                </a:extLst>
              </a:tr>
              <a:tr h="31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One-time training village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7356615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Two-time training village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-0.02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8322995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2103368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village </a:t>
                      </a: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mean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340.32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3922208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Adjusted R</a:t>
                      </a:r>
                      <a:r>
                        <a:rPr lang="en-IN" sz="14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129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2567" y="795022"/>
            <a:ext cx="10226125" cy="200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/>
              <a:t>unobservables</a:t>
            </a:r>
            <a:r>
              <a:rPr lang="en-US" dirty="0"/>
              <a:t> (e.g., skill) complement the technology and both positively affect productivity, then uptake will be non-random. If beliefs updating is a function of both intensity of exposure and expected outcome, then initial adoption will be by farmers who expect to benefit more. </a:t>
            </a:r>
          </a:p>
          <a:p>
            <a:pPr marL="0" indent="0">
              <a:buNone/>
            </a:pPr>
            <a:r>
              <a:rPr lang="en-US" dirty="0"/>
              <a:t>Exposure intensity generates a clear scaling effect but negligible productivity effect.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7798" y="2196375"/>
            <a:ext cx="7996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Ordered profits by treatment status</a:t>
            </a:r>
          </a:p>
          <a:p>
            <a:endParaRPr lang="en-US" dirty="0"/>
          </a:p>
          <a:p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Midline										</a:t>
            </a:r>
            <a:r>
              <a:rPr lang="en-AU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Endline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C25F5-6D06-4489-B7AD-000737BCF4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7" y="3044367"/>
            <a:ext cx="452437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B5C406-7540-422A-8982-41D5C98EFF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53303"/>
            <a:ext cx="4524375" cy="3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2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6434" y="795022"/>
            <a:ext cx="10226125" cy="3807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stochastic dominance at </a:t>
            </a:r>
            <a:r>
              <a:rPr lang="en-US" dirty="0" err="1"/>
              <a:t>endline</a:t>
            </a:r>
            <a:r>
              <a:rPr lang="en-US" dirty="0"/>
              <a:t> b/n adopters and non-adopters w/n treatment groups.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P-values decreasing w/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exposure intensity as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adherence to training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weakly improves w/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exposure intensity.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farmers make reasonably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rational SRI uptake decisions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w/n each treatment group.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2567" y="26792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19" descr="Figure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08" y="1171232"/>
            <a:ext cx="7620000" cy="55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4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859" y="855450"/>
            <a:ext cx="97802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Disadopters</a:t>
            </a:r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 (36% of midline adopters):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err="1"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cs typeface="Times New Roman" panose="02020603050405020304" pitchFamily="18" charset="0"/>
              </a:rPr>
              <a:t> likelihood falls with training exposure intensity (22% for T2)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Relatively older and less educated, with more 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highest midline cost of production.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smaller midline gain in profits (29%) vs. persistent adopters (53%). </a:t>
            </a:r>
          </a:p>
          <a:p>
            <a:endParaRPr lang="en-AU" sz="2000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Delayed Adopters (12% of midline non-adopters):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Delayed adoption likelihood increases with training exposure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Lower midline production than persistent adopters.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Never Adopters (55% of sample in training villages):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Significantly lower baseline costs/higher profits, better off than adopters.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Possibly had little (least?) to gain from adoption of the SRI. </a:t>
            </a:r>
          </a:p>
          <a:p>
            <a:endParaRPr lang="en-AU" sz="2000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Persistent Adopters (21% of sample in training villages):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largest (smallest) midline-baseline </a:t>
            </a:r>
            <a:r>
              <a:rPr lang="el-GR" sz="2000" dirty="0">
                <a:cs typeface="Times New Roman" panose="02020603050405020304" pitchFamily="18" charset="0"/>
              </a:rPr>
              <a:t>Δ</a:t>
            </a:r>
            <a:r>
              <a:rPr lang="en-AU" sz="2000" dirty="0">
                <a:cs typeface="Times New Roman" panose="02020603050405020304" pitchFamily="18" charset="0"/>
              </a:rPr>
              <a:t>profits (</a:t>
            </a:r>
            <a:r>
              <a:rPr lang="el-GR" sz="2000" dirty="0">
                <a:cs typeface="Times New Roman" panose="02020603050405020304" pitchFamily="18" charset="0"/>
              </a:rPr>
              <a:t>Δ </a:t>
            </a:r>
            <a:r>
              <a:rPr lang="en-AU" sz="2000" dirty="0">
                <a:cs typeface="Times New Roman" panose="02020603050405020304" pitchFamily="18" charset="0"/>
              </a:rPr>
              <a:t>costs)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5676" y="301412"/>
            <a:ext cx="7280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err="1">
                <a:ea typeface="Times New Roman" panose="02020603050405020304" pitchFamily="18" charset="0"/>
              </a:rPr>
              <a:t>Disadoption</a:t>
            </a:r>
            <a:r>
              <a:rPr lang="en-AU" sz="2800" b="1" dirty="0">
                <a:ea typeface="Times New Roman" panose="02020603050405020304" pitchFamily="18" charset="0"/>
              </a:rPr>
              <a:t> and Delayed Adoption of SRI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1533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20" y="130621"/>
            <a:ext cx="8229600" cy="490066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54" y="620687"/>
            <a:ext cx="7557542" cy="6237311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Higher intensity of SRI training exposure in both cross-section and time series has big diffusion effect, positive on uptake, negative on 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Exposure to SRI training significantly boosts rice yields and profits and </a:t>
            </a:r>
            <a:r>
              <a:rPr lang="en-US" sz="2000" dirty="0" err="1">
                <a:cs typeface="Times New Roman" panose="02020603050405020304" pitchFamily="18" charset="0"/>
              </a:rPr>
              <a:t>hh</a:t>
            </a:r>
            <a:r>
              <a:rPr lang="en-US" sz="2000" dirty="0">
                <a:cs typeface="Times New Roman" panose="02020603050405020304" pitchFamily="18" charset="0"/>
              </a:rPr>
              <a:t> well-being. </a:t>
            </a:r>
          </a:p>
          <a:p>
            <a:r>
              <a:rPr lang="en-US" sz="2000">
                <a:cs typeface="Times New Roman" panose="02020603050405020304" pitchFamily="18" charset="0"/>
              </a:rPr>
              <a:t>ITT/LATE </a:t>
            </a:r>
            <a:r>
              <a:rPr lang="en-US" sz="2000" dirty="0">
                <a:cs typeface="Times New Roman" panose="02020603050405020304" pitchFamily="18" charset="0"/>
              </a:rPr>
              <a:t>of SRI adoption on rice </a:t>
            </a:r>
            <a:r>
              <a:rPr lang="en-US" sz="2000">
                <a:cs typeface="Times New Roman" panose="02020603050405020304" pitchFamily="18" charset="0"/>
              </a:rPr>
              <a:t>yields (14-17/24</a:t>
            </a:r>
            <a:r>
              <a:rPr lang="en-US" sz="2000" dirty="0">
                <a:cs typeface="Times New Roman" panose="02020603050405020304" pitchFamily="18" charset="0"/>
              </a:rPr>
              <a:t>%) or </a:t>
            </a:r>
            <a:r>
              <a:rPr lang="en-US" sz="2000">
                <a:cs typeface="Times New Roman" panose="02020603050405020304" pitchFamily="18" charset="0"/>
              </a:rPr>
              <a:t>profits (21-34/47</a:t>
            </a:r>
            <a:r>
              <a:rPr lang="en-US" sz="2000" dirty="0">
                <a:cs typeface="Times New Roman" panose="02020603050405020304" pitchFamily="18" charset="0"/>
              </a:rPr>
              <a:t>%) and household well-being outcomes are consistently positive and relatively large</a:t>
            </a:r>
            <a:r>
              <a:rPr lang="en-US" sz="2000">
                <a:cs typeface="Times New Roman" panose="02020603050405020304" pitchFamily="18" charset="0"/>
              </a:rPr>
              <a:t>. </a:t>
            </a:r>
            <a:endParaRPr lang="en-US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Highly non-random selection-on-</a:t>
            </a:r>
            <a:r>
              <a:rPr lang="en-US" sz="2000" dirty="0" err="1">
                <a:cs typeface="Times New Roman" panose="02020603050405020304" pitchFamily="18" charset="0"/>
              </a:rPr>
              <a:t>unobservables</a:t>
            </a:r>
            <a:r>
              <a:rPr lang="en-US" sz="2000" dirty="0">
                <a:cs typeface="Times New Roman" panose="02020603050405020304" pitchFamily="18" charset="0"/>
              </a:rPr>
              <a:t> into SRI adoption. Exposure mainly has a scaling effect.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Within treatment arm, adopters-nonadopters virtually indistinguishable by outcome. So selection-on-</a:t>
            </a:r>
            <a:r>
              <a:rPr lang="en-US" sz="2000" dirty="0" err="1">
                <a:cs typeface="Times New Roman" panose="02020603050405020304" pitchFamily="18" charset="0"/>
              </a:rPr>
              <a:t>unobservables</a:t>
            </a:r>
            <a:r>
              <a:rPr lang="en-US" sz="2000" dirty="0">
                <a:cs typeface="Times New Roman" panose="02020603050405020304" pitchFamily="18" charset="0"/>
              </a:rPr>
              <a:t> appears quite rational.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Also high rates of 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/>
              <a:t>Thank you for your interest/comments!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86ACBF-4E83-43F3-B30B-6300F6AAD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3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980400"/>
            <a:ext cx="7360024" cy="5336990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System of Rice Intensification(SRI) began in 1980s Madagascar.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Now diffused to &gt;50 countries. 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Just a change in agronomic practices. Uses no new purchased input. So often billed as ‘pro-poor’ and ‘sustainable’.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Specific Motivation: SRI Controversy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65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435313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 seedlings @15-20 days (vs. 40-45 day)</a:t>
            </a:r>
            <a:endParaRPr lang="en-US" sz="1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386284"/>
            <a:ext cx="9053660" cy="7159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6 key SRI principles (BMPs) taught by BRAC</a:t>
            </a:r>
            <a:br>
              <a:rPr lang="en-AU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br>
              <a:rPr lang="en-AU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AU" sz="2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(3 key differentiating, widely adopted practices in 1</a:t>
            </a:r>
            <a:r>
              <a:rPr lang="en-AU" sz="2200" b="1" baseline="3000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st</a:t>
            </a:r>
            <a:r>
              <a:rPr lang="en-AU" sz="2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row in bold)</a:t>
            </a:r>
            <a:br>
              <a:rPr lang="en-AU" sz="2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200" b="1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895" descr="DSC00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792667"/>
            <a:ext cx="24170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AFSP Doc\Programe Photo\Kurigram\Chilmari\DSC00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92667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1" descr="DSC003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792667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2" descr="DSC003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3997756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4073956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0600" y="3392867"/>
            <a:ext cx="2735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seedlings </a:t>
            </a:r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hill (vs. 4-5)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48600" y="3392867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Wider spacing (25 × 20 cm) w/specific geometry (vs. no)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1200" y="5775181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more organic fertilizer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00600" y="5697493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wetting/drying (vs. continuously flooded)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848600" y="5698982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mechanical weeding (vs. chemicals)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138100\Desktop\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4073956"/>
            <a:ext cx="2438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0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717548"/>
            <a:ext cx="7360024" cy="5336990"/>
          </a:xfrm>
        </p:spPr>
        <p:txBody>
          <a:bodyPr>
            <a:noAutofit/>
          </a:bodyPr>
          <a:lstStyle/>
          <a:p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Observational studies find big (30-80% yield/profit) gains.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Gains remain hotly disputed within rice science community    (e.g., “Curiosity, Nonsense Non-science and SRI” or “Agronomic UFOs” both published in </a:t>
            </a:r>
            <a:r>
              <a:rPr lang="en-A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Field Crops Research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Also, diffusion remains limited w/n countries and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surprisingly high (often 15-40%). Casts doubts on gains.</a:t>
            </a:r>
          </a:p>
          <a:p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To date, despite &gt;1200 journal articles to date on SRI,               no RCT to evaluate diffusion or farmer-managed gains.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the SRI Controversy?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948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760505"/>
            <a:ext cx="7360024" cy="533699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BRAC fielded 1</a:t>
            </a:r>
            <a:r>
              <a:rPr lang="en-AU" sz="20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st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large-scale, multi-year RCT on diffusion of    and gains from SRI (in Bangladesh).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We find: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Modest (1 day) training on SRI induces significant uptake.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Uptake rises w/ level of direct/indirect SRI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tng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exposure.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Exposure to SRI training significantly increases rice yields and profits, household well-being indicators.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ITT estimates are invariant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wrt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to level of exposure.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 GE effects on rice prices or wage rates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High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rates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Non-random selection into SRI adoption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Our contribution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495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1661" y="147194"/>
            <a:ext cx="693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cs typeface="Times New Roman" panose="02020603050405020304" pitchFamily="18" charset="0"/>
              </a:rPr>
              <a:t>Experimental Design w/BRAC in rural Bangladesh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11893" y="1005080"/>
            <a:ext cx="3548908" cy="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60801" y="1011012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7223" y="1407056"/>
            <a:ext cx="3476517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120 training villages (5 districts)</a:t>
            </a:r>
          </a:p>
          <a:p>
            <a:r>
              <a:rPr lang="en-AU" dirty="0">
                <a:cs typeface="Times New Roman" panose="02020603050405020304" pitchFamily="18" charset="0"/>
              </a:rPr>
              <a:t>w/randomized saturation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11893" y="1005209"/>
            <a:ext cx="1" cy="37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7705" y="1430416"/>
            <a:ext cx="205828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62 control villages</a:t>
            </a:r>
          </a:p>
          <a:p>
            <a:pPr algn="ctr"/>
            <a:r>
              <a:rPr lang="en-AU" dirty="0">
                <a:cs typeface="Times New Roman" panose="02020603050405020304" pitchFamily="18" charset="0"/>
              </a:rPr>
              <a:t>1,856 farmers (C)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27223" y="2045884"/>
            <a:ext cx="1484668" cy="84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1891" y="2060480"/>
            <a:ext cx="1068895" cy="82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7354" y="2896660"/>
            <a:ext cx="3271377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T2: 60 villages </a:t>
            </a:r>
          </a:p>
          <a:p>
            <a:r>
              <a:rPr lang="en-AU" dirty="0">
                <a:cs typeface="Times New Roman" panose="02020603050405020304" pitchFamily="18" charset="0"/>
              </a:rPr>
              <a:t>Two years of training</a:t>
            </a:r>
          </a:p>
          <a:p>
            <a:r>
              <a:rPr lang="en-AU" dirty="0">
                <a:cs typeface="Times New Roman" panose="02020603050405020304" pitchFamily="18" charset="0"/>
              </a:rPr>
              <a:t>1,166 repeat trained (T2)</a:t>
            </a:r>
          </a:p>
          <a:p>
            <a:r>
              <a:rPr lang="en-AU" dirty="0">
                <a:cs typeface="Times New Roman" panose="02020603050405020304" pitchFamily="18" charset="0"/>
              </a:rPr>
              <a:t>659 farmers untrained (U2)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88549" y="2901910"/>
            <a:ext cx="3357465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T1: 60 villages</a:t>
            </a:r>
          </a:p>
          <a:p>
            <a:r>
              <a:rPr lang="en-AU" dirty="0">
                <a:cs typeface="Times New Roman" panose="02020603050405020304" pitchFamily="18" charset="0"/>
              </a:rPr>
              <a:t>Only one year of 1 day training</a:t>
            </a:r>
          </a:p>
          <a:p>
            <a:r>
              <a:rPr lang="en-AU" dirty="0">
                <a:cs typeface="Times New Roman" panose="02020603050405020304" pitchFamily="18" charset="0"/>
              </a:rPr>
              <a:t>1,060 farmers trained (T1)</a:t>
            </a:r>
          </a:p>
          <a:p>
            <a:r>
              <a:rPr lang="en-AU" dirty="0">
                <a:cs typeface="Times New Roman" panose="02020603050405020304" pitchFamily="18" charset="0"/>
              </a:rPr>
              <a:t>745 farmers untrained (U1)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663952" y="554109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1579889" y="4260713"/>
            <a:ext cx="7362863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30-40 farmers surveyed in each village. Random number (10-30) invited to training per village.</a:t>
            </a: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2,226 farmers trained, 1,404 untrained in training villages, 1,856 pure controls. Baseline (</a:t>
            </a:r>
            <a:r>
              <a:rPr lang="en-US" sz="1800" dirty="0" err="1">
                <a:cs typeface="Times New Roman" panose="02020603050405020304" pitchFamily="18" charset="0"/>
              </a:rPr>
              <a:t>endline</a:t>
            </a:r>
            <a:r>
              <a:rPr lang="en-US" sz="1800" dirty="0">
                <a:cs typeface="Times New Roman" panose="02020603050405020304" pitchFamily="18" charset="0"/>
              </a:rPr>
              <a:t>) sample = 5,486 (4,126) </a:t>
            </a: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No differential attrition across treatment arms. </a:t>
            </a: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Easily meets balance tests in all dimensions … well implemented.</a:t>
            </a: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endParaRPr lang="en-US" sz="1800" dirty="0">
              <a:cs typeface="Times New Roman" panose="02020603050405020304" pitchFamily="18" charset="0"/>
            </a:endParaRPr>
          </a:p>
        </p:txBody>
      </p:sp>
      <p:pic>
        <p:nvPicPr>
          <p:cNvPr id="29" name="image3.png" descr="C:\Users\Debayan Pakrashi\Desktop\SRI Impact paper\Final cost-benefit\Final Regressions\fig_final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737601" y="2828877"/>
            <a:ext cx="3080474" cy="2096174"/>
          </a:xfrm>
          <a:prstGeom prst="rect">
            <a:avLst/>
          </a:prstGeom>
          <a:ln/>
        </p:spPr>
      </p:pic>
      <p:sp>
        <p:nvSpPr>
          <p:cNvPr id="14" name="TextBox 13"/>
          <p:cNvSpPr txBox="1"/>
          <p:nvPr/>
        </p:nvSpPr>
        <p:spPr>
          <a:xfrm>
            <a:off x="8942752" y="2519722"/>
            <a:ext cx="308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Randomized saturation </a:t>
            </a:r>
          </a:p>
        </p:txBody>
      </p:sp>
    </p:spTree>
    <p:extLst>
      <p:ext uri="{BB962C8B-B14F-4D97-AF65-F5344CB8AC3E}">
        <p14:creationId xmlns:p14="http://schemas.microsoft.com/office/powerpoint/2010/main" val="389882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7843" y="978299"/>
            <a:ext cx="1076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SRI training has positive and significant adoption effects across the board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Strong spillover effects on untreated farmers in training villages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ITT effects on </a:t>
            </a:r>
            <a:r>
              <a:rPr lang="en-US" b="1" u="sng" dirty="0">
                <a:cs typeface="Times New Roman" panose="02020603050405020304" pitchFamily="18" charset="0"/>
              </a:rPr>
              <a:t>adoption</a:t>
            </a:r>
            <a:r>
              <a:rPr lang="en-US" dirty="0">
                <a:cs typeface="Times New Roman" panose="02020603050405020304" pitchFamily="18" charset="0"/>
              </a:rPr>
              <a:t> increasing in intensity of exposure (C=0&lt;U1&lt;U2&lt;T1&lt;T2)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ITT effects on </a:t>
            </a:r>
            <a:r>
              <a:rPr lang="en-US" b="1" u="sng" dirty="0">
                <a:cs typeface="Times New Roman" panose="02020603050405020304" pitchFamily="18" charset="0"/>
              </a:rPr>
              <a:t>outcomes</a:t>
            </a:r>
            <a:r>
              <a:rPr lang="en-US" dirty="0">
                <a:cs typeface="Times New Roman" panose="02020603050405020304" pitchFamily="18" charset="0"/>
              </a:rPr>
              <a:t> statistically indistinguishable among treatment arms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309383"/>
              </p:ext>
            </p:extLst>
          </p:nvPr>
        </p:nvGraphicFramePr>
        <p:xfrm>
          <a:off x="1100392" y="2178628"/>
          <a:ext cx="9306799" cy="33205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6196">
                  <a:extLst>
                    <a:ext uri="{9D8B030D-6E8A-4147-A177-3AD203B41FA5}">
                      <a16:colId xmlns:a16="http://schemas.microsoft.com/office/drawing/2014/main" val="3744790750"/>
                    </a:ext>
                  </a:extLst>
                </a:gridCol>
                <a:gridCol w="1166071">
                  <a:extLst>
                    <a:ext uri="{9D8B030D-6E8A-4147-A177-3AD203B41FA5}">
                      <a16:colId xmlns:a16="http://schemas.microsoft.com/office/drawing/2014/main" val="2063587244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820980873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151742696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717277356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48310782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39333"/>
                  </a:ext>
                </a:extLst>
              </a:tr>
              <a:tr h="436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% SRI Adoption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Yield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Revenue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Total cost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Profit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296518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09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One-time untreated (U1)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57118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One-time treated (T1)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19936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untreated (U2)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0.29*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7651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treated (T2)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884128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Baseline outcome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918463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Observations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204512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148204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 (U1-T1)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465455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(U1-U2)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10312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(T1-T2)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220184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(U2-T2)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53029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8947554" cy="7200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err="1">
                <a:latin typeface="+mn-lt"/>
                <a:cs typeface="Times New Roman" panose="02020603050405020304" pitchFamily="18" charset="0"/>
              </a:rPr>
              <a:t>Endline</a:t>
            </a:r>
            <a:r>
              <a:rPr lang="en-AU" sz="3200" b="1" dirty="0">
                <a:latin typeface="+mn-lt"/>
                <a:cs typeface="Times New Roman" panose="02020603050405020304" pitchFamily="18" charset="0"/>
              </a:rPr>
              <a:t> ITT ANCOVA estimates by treatment 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392" y="5657875"/>
            <a:ext cx="107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Results qualitatively identical using continuous treatment intensity, w/plot-level diff-in-diff, w/correction for multiple hypothesis testing, etc.  </a:t>
            </a:r>
          </a:p>
        </p:txBody>
      </p:sp>
    </p:spTree>
    <p:extLst>
      <p:ext uri="{BB962C8B-B14F-4D97-AF65-F5344CB8AC3E}">
        <p14:creationId xmlns:p14="http://schemas.microsoft.com/office/powerpoint/2010/main" val="26562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3593" y="3015734"/>
            <a:ext cx="188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233393" y="1079910"/>
            <a:ext cx="1049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ITT treatment intensity effect emerges &gt; median (0.6) saturation. Effects concentrated among for T1 and U2 farmers.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393" y="188744"/>
            <a:ext cx="8012921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Nonlinear exposure intensity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C8B9E-1310-4E4B-A1D8-54284BC0F9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86" y="2065512"/>
            <a:ext cx="5569228" cy="3973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65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LATE ANCOVA estimated effects of SRI adoption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650184"/>
              </p:ext>
            </p:extLst>
          </p:nvPr>
        </p:nvGraphicFramePr>
        <p:xfrm>
          <a:off x="1618267" y="2967611"/>
          <a:ext cx="8955465" cy="1896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0851">
                  <a:extLst>
                    <a:ext uri="{9D8B030D-6E8A-4147-A177-3AD203B41FA5}">
                      <a16:colId xmlns:a16="http://schemas.microsoft.com/office/drawing/2014/main" val="1251753678"/>
                    </a:ext>
                  </a:extLst>
                </a:gridCol>
                <a:gridCol w="1153444">
                  <a:extLst>
                    <a:ext uri="{9D8B030D-6E8A-4147-A177-3AD203B41FA5}">
                      <a16:colId xmlns:a16="http://schemas.microsoft.com/office/drawing/2014/main" val="695181556"/>
                    </a:ext>
                  </a:extLst>
                </a:gridCol>
                <a:gridCol w="1172049">
                  <a:extLst>
                    <a:ext uri="{9D8B030D-6E8A-4147-A177-3AD203B41FA5}">
                      <a16:colId xmlns:a16="http://schemas.microsoft.com/office/drawing/2014/main" val="3238539323"/>
                    </a:ext>
                  </a:extLst>
                </a:gridCol>
                <a:gridCol w="1423202">
                  <a:extLst>
                    <a:ext uri="{9D8B030D-6E8A-4147-A177-3AD203B41FA5}">
                      <a16:colId xmlns:a16="http://schemas.microsoft.com/office/drawing/2014/main" val="882501126"/>
                    </a:ext>
                  </a:extLst>
                </a:gridCol>
                <a:gridCol w="1348786">
                  <a:extLst>
                    <a:ext uri="{9D8B030D-6E8A-4147-A177-3AD203B41FA5}">
                      <a16:colId xmlns:a16="http://schemas.microsoft.com/office/drawing/2014/main" val="1357422321"/>
                    </a:ext>
                  </a:extLst>
                </a:gridCol>
                <a:gridCol w="1737133">
                  <a:extLst>
                    <a:ext uri="{9D8B030D-6E8A-4147-A177-3AD203B41FA5}">
                      <a16:colId xmlns:a16="http://schemas.microsoft.com/office/drawing/2014/main" val="442058600"/>
                    </a:ext>
                  </a:extLst>
                </a:gridCol>
              </a:tblGrid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Ln(Rice Yield)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Ln(Rice Profit)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HH savings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HH food security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HH life satisfaction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50073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Adopted SRI (IV=Treatment status)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0.24***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AD1B2C"/>
                          </a:solidFill>
                          <a:effectLst/>
                        </a:rPr>
                        <a:t>0.47***</a:t>
                      </a:r>
                      <a:endParaRPr lang="en-US" sz="160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0.61***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AD1B2C"/>
                          </a:solidFill>
                          <a:effectLst/>
                        </a:rPr>
                        <a:t>0.58***</a:t>
                      </a:r>
                      <a:endParaRPr lang="en-US" sz="160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AD1B2C"/>
                          </a:solidFill>
                          <a:effectLst/>
                        </a:rPr>
                        <a:t>0.38**</a:t>
                      </a:r>
                      <a:endParaRPr lang="en-US" sz="160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210374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outcome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0.24***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0.29***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0.05***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0.03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0.07***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661407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 group mean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7.38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18022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843" y="978299"/>
            <a:ext cx="10551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Using the ITT estimate of SRI adoption as a first stage in the IV, we find: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SRI has big positive impacts on rice yields, costs and profits, consistent w/observational literature.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843" y="4994487"/>
            <a:ext cx="1055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cs typeface="Times New Roman" panose="02020603050405020304" pitchFamily="18" charset="0"/>
              </a:rPr>
              <a:t>st</a:t>
            </a:r>
            <a:r>
              <a:rPr lang="en-US" dirty="0">
                <a:cs typeface="Times New Roman" panose="02020603050405020304" pitchFamily="18" charset="0"/>
              </a:rPr>
              <a:t> stage F stats all &gt;115. Results qualitatively same under continuous treatment and plot diff-in-diff. </a:t>
            </a:r>
          </a:p>
        </p:txBody>
      </p:sp>
    </p:spTree>
    <p:extLst>
      <p:ext uri="{BB962C8B-B14F-4D97-AF65-F5344CB8AC3E}">
        <p14:creationId xmlns:p14="http://schemas.microsoft.com/office/powerpoint/2010/main" val="827579099"/>
      </p:ext>
    </p:extLst>
  </p:cSld>
  <p:clrMapOvr>
    <a:masterClrMapping/>
  </p:clrMapOvr>
</p:sld>
</file>

<file path=ppt/theme/theme1.xml><?xml version="1.0" encoding="utf-8"?>
<a:theme xmlns:a="http://schemas.openxmlformats.org/drawingml/2006/main" name="Color Backgrounds">
  <a:themeElements>
    <a:clrScheme name="Custom 8">
      <a:dk1>
        <a:srgbClr val="B31B1B"/>
      </a:dk1>
      <a:lt1>
        <a:srgbClr val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D1B2C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Background">
  <a:themeElements>
    <a:clrScheme name="Custom 9">
      <a:dk1>
        <a:srgbClr val="B31B1B"/>
      </a:dk1>
      <a:lt1>
        <a:srgbClr val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31B1B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CCB Template</Template>
  <TotalTime>21184</TotalTime>
  <Words>1398</Words>
  <Application>Microsoft Office PowerPoint</Application>
  <PresentationFormat>Widescreen</PresentationFormat>
  <Paragraphs>256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SutonnyMJ</vt:lpstr>
      <vt:lpstr>Times New Roman</vt:lpstr>
      <vt:lpstr>Color Backgrounds</vt:lpstr>
      <vt:lpstr>White Background</vt:lpstr>
      <vt:lpstr>Experimental Evidence on Adoption and Impact of the System of Rice Intensification</vt:lpstr>
      <vt:lpstr>PowerPoint Presentation</vt:lpstr>
      <vt:lpstr>6 key SRI principles (BMPs) taught by BRAC  (3 key differentiating, widely adopted practices in 1st row in bold)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Phasellus congue lorem ipsum dolor amet dictum</dc:title>
  <dc:creator>Leïla Welton</dc:creator>
  <cp:lastModifiedBy>Chris Barrett</cp:lastModifiedBy>
  <cp:revision>244</cp:revision>
  <cp:lastPrinted>2016-12-13T20:45:41Z</cp:lastPrinted>
  <dcterms:created xsi:type="dcterms:W3CDTF">2016-12-23T17:14:16Z</dcterms:created>
  <dcterms:modified xsi:type="dcterms:W3CDTF">2020-11-07T13:37:10Z</dcterms:modified>
</cp:coreProperties>
</file>